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98" r:id="rId6"/>
    <p:sldId id="299" r:id="rId7"/>
    <p:sldId id="306" r:id="rId8"/>
    <p:sldId id="303" r:id="rId9"/>
    <p:sldId id="300" r:id="rId10"/>
    <p:sldId id="307" r:id="rId11"/>
    <p:sldId id="273" r:id="rId12"/>
    <p:sldId id="305" r:id="rId13"/>
    <p:sldId id="274" r:id="rId14"/>
    <p:sldId id="304" r:id="rId15"/>
    <p:sldId id="288" r:id="rId16"/>
    <p:sldId id="308" r:id="rId17"/>
    <p:sldId id="283" r:id="rId18"/>
    <p:sldId id="301" r:id="rId19"/>
    <p:sldId id="309" r:id="rId20"/>
    <p:sldId id="310" r:id="rId21"/>
    <p:sldId id="311" r:id="rId22"/>
    <p:sldId id="312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10/12/2021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10/12/2021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10/12/2021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/>
              <a:t>High School Orientation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Plato Academy</a:t>
            </a:r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Grading Scale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04900" y="4505394"/>
            <a:ext cx="8635448" cy="201467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Calculating GPA: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Assign each letter grade the appropriate quality point.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the points together and divide by the number of classes.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**Bright Futures Scholarship: GPA is calculated using core subjects only.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81423"/>
              </p:ext>
            </p:extLst>
          </p:nvPr>
        </p:nvGraphicFramePr>
        <p:xfrm>
          <a:off x="1104901" y="1467678"/>
          <a:ext cx="744237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7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07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0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Numeric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Letter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Quality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 –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 –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 – 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 – 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Below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00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384663"/>
            <a:ext cx="9982200" cy="52145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courses taken in Middle School count as high school credit. </a:t>
            </a:r>
          </a:p>
          <a:p>
            <a:r>
              <a:rPr lang="en-US" sz="2400" dirty="0" smtClean="0"/>
              <a:t>Some of you will leave Middle School with a high school transcript.</a:t>
            </a:r>
          </a:p>
          <a:p>
            <a:r>
              <a:rPr lang="en-US" sz="2400" dirty="0" smtClean="0"/>
              <a:t>Cumulative GPA = average of ALL grades.</a:t>
            </a:r>
          </a:p>
          <a:p>
            <a:r>
              <a:rPr lang="en-US" sz="2400" dirty="0" smtClean="0"/>
              <a:t>Example: </a:t>
            </a:r>
            <a:r>
              <a:rPr lang="en-US" sz="2400" dirty="0"/>
              <a:t>What is the cumulative GPA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Greek 1: B</a:t>
            </a:r>
          </a:p>
          <a:p>
            <a:pPr lvl="1"/>
            <a:r>
              <a:rPr lang="en-US" sz="2400" dirty="0" smtClean="0"/>
              <a:t>Greek 2: C</a:t>
            </a:r>
          </a:p>
          <a:p>
            <a:pPr lvl="1"/>
            <a:r>
              <a:rPr lang="en-US" sz="2400" dirty="0" smtClean="0"/>
              <a:t>Algebra 1: D</a:t>
            </a:r>
          </a:p>
          <a:p>
            <a:pPr lvl="1"/>
            <a:r>
              <a:rPr lang="en-US" sz="2400" dirty="0" smtClean="0"/>
              <a:t>English 1: A</a:t>
            </a:r>
          </a:p>
          <a:p>
            <a:pPr lvl="1"/>
            <a:r>
              <a:rPr lang="en-US" sz="2400" dirty="0" smtClean="0"/>
              <a:t>3+2+1+4=10/4=2.5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757708"/>
              </p:ext>
            </p:extLst>
          </p:nvPr>
        </p:nvGraphicFramePr>
        <p:xfrm>
          <a:off x="7858399" y="2724207"/>
          <a:ext cx="3530598" cy="3875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2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5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0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Letter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Quality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3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3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13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0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10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Tests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Aside from FSA/EOC, there are other tests you may be taking in high school. You may take some, or all of these. Talk to your HS counselor for more information.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PSAT – Given during October. Offered free to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graders.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SAT – college entrance exam. Taken at a testing center for a fee.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 – college entrance exam. Taken at a testing center for a fee.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ASVAB – required for military enlistment.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AP/IB – exams given at the end of AP and IB courses.</a:t>
            </a:r>
          </a:p>
        </p:txBody>
      </p:sp>
    </p:spTree>
    <p:extLst>
      <p:ext uri="{BB962C8B-B14F-4D97-AF65-F5344CB8AC3E}">
        <p14:creationId xmlns:p14="http://schemas.microsoft.com/office/powerpoint/2010/main" val="42747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Graduate Pathways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04900" y="1508760"/>
            <a:ext cx="10998926" cy="4983480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Straight to Work </a:t>
            </a:r>
            <a:r>
              <a:rPr lang="en-US" sz="2400" dirty="0" smtClean="0"/>
              <a:t>– Gaining employment and work experience post graduation</a:t>
            </a:r>
            <a:r>
              <a:rPr lang="en-US" sz="2400" dirty="0"/>
              <a:t> </a:t>
            </a:r>
          </a:p>
          <a:p>
            <a:pPr lvl="1"/>
            <a:r>
              <a:rPr lang="en-US" sz="2000" dirty="0" smtClean="0"/>
              <a:t>retail, restaurant industry, construction, hospitality, etc.</a:t>
            </a:r>
          </a:p>
          <a:p>
            <a:r>
              <a:rPr lang="en-US" sz="2400" u="sng" dirty="0" smtClean="0"/>
              <a:t>Trade School / Vocational Work </a:t>
            </a:r>
            <a:r>
              <a:rPr lang="en-US" sz="2400" dirty="0" smtClean="0"/>
              <a:t>– Enrollment in specialized schools or a community college certification program</a:t>
            </a:r>
            <a:endParaRPr lang="en-US" sz="2400" dirty="0"/>
          </a:p>
          <a:p>
            <a:pPr lvl="1"/>
            <a:r>
              <a:rPr lang="en-US" sz="2000" dirty="0" smtClean="0"/>
              <a:t>cosmetology, plumbing, A/C repair, auto mechanics</a:t>
            </a:r>
          </a:p>
          <a:p>
            <a:r>
              <a:rPr lang="en-US" sz="2400" u="sng" dirty="0" smtClean="0"/>
              <a:t>Military</a:t>
            </a:r>
            <a:r>
              <a:rPr lang="en-US" sz="2400" dirty="0" smtClean="0"/>
              <a:t> – Army, Navy, Marines, Coast Guard</a:t>
            </a:r>
          </a:p>
          <a:p>
            <a:r>
              <a:rPr lang="en-US" sz="2400" u="sng" dirty="0"/>
              <a:t>Higher Education </a:t>
            </a:r>
            <a:r>
              <a:rPr lang="en-US" sz="2400" dirty="0"/>
              <a:t>– </a:t>
            </a:r>
            <a:r>
              <a:rPr lang="en-US" sz="2400" dirty="0" smtClean="0"/>
              <a:t>seeking a degree at a college or university</a:t>
            </a:r>
            <a:endParaRPr lang="en-US" sz="2400" dirty="0"/>
          </a:p>
          <a:p>
            <a:pPr lvl="1"/>
            <a:r>
              <a:rPr lang="en-US" sz="2000" i="1" dirty="0"/>
              <a:t>Community College </a:t>
            </a:r>
            <a:r>
              <a:rPr lang="en-US" sz="2000" dirty="0"/>
              <a:t>– </a:t>
            </a:r>
            <a:r>
              <a:rPr lang="en-US" sz="2000" dirty="0" smtClean="0"/>
              <a:t>2 year program or </a:t>
            </a:r>
            <a:r>
              <a:rPr lang="en-US" sz="2000" dirty="0"/>
              <a:t>Associate’s </a:t>
            </a:r>
            <a:r>
              <a:rPr lang="en-US" sz="2000" dirty="0" smtClean="0"/>
              <a:t>degree. </a:t>
            </a:r>
            <a:r>
              <a:rPr lang="en-US" sz="2000" dirty="0"/>
              <a:t>Y</a:t>
            </a:r>
            <a:r>
              <a:rPr lang="en-US" sz="2000" dirty="0" smtClean="0"/>
              <a:t>ou </a:t>
            </a:r>
            <a:r>
              <a:rPr lang="en-US" sz="2000" dirty="0"/>
              <a:t>may decide to transfer to a 4 year college / university to complete additional coursework and obtain a Bachelor’s degree</a:t>
            </a:r>
          </a:p>
          <a:p>
            <a:pPr lvl="1"/>
            <a:r>
              <a:rPr lang="en-US" sz="2000" i="1" dirty="0" smtClean="0"/>
              <a:t>College/University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4 year program typically </a:t>
            </a:r>
            <a:r>
              <a:rPr lang="en-US" sz="2000" dirty="0"/>
              <a:t>for the purpose of obtaining a Bachelor’s degree or </a:t>
            </a:r>
            <a:r>
              <a:rPr lang="en-US" sz="2000" dirty="0" smtClean="0"/>
              <a:t>higher</a:t>
            </a:r>
          </a:p>
        </p:txBody>
      </p:sp>
    </p:spTree>
    <p:extLst>
      <p:ext uri="{BB962C8B-B14F-4D97-AF65-F5344CB8AC3E}">
        <p14:creationId xmlns:p14="http://schemas.microsoft.com/office/powerpoint/2010/main" val="159892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4900" y="1404730"/>
            <a:ext cx="9982200" cy="53770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Attend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county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information sessions for high school specialty/magnet programs.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Keep an eye out for PCSB Choice Program application period (January).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Once you know where you will attend high school, contact the Guidance department to ask about course selection.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Get to know your school counselor.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He/She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will be able to help you with course selection, graduation requirements, post-secondary planning, and any other questions you may have about high school and beyond.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Get involved! Join a club or try out for a sport. Students are more likely to attend school and maintain their grades when they have a vested interest in their school. It is also a great way to meet friends with similar interests.</a:t>
            </a:r>
          </a:p>
        </p:txBody>
      </p:sp>
    </p:spTree>
    <p:extLst>
      <p:ext uri="{BB962C8B-B14F-4D97-AF65-F5344CB8AC3E}">
        <p14:creationId xmlns:p14="http://schemas.microsoft.com/office/powerpoint/2010/main" val="23968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F69482-F756-4BF5-B5E4-9E809D60BF9E}"/>
              </a:ext>
            </a:extLst>
          </p:cNvPr>
          <p:cNvSpPr txBox="1"/>
          <p:nvPr/>
        </p:nvSpPr>
        <p:spPr>
          <a:xfrm>
            <a:off x="3352800" y="2597426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5952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Course selection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School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Categories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82" y="1391195"/>
            <a:ext cx="9982200" cy="5022668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/>
              <a:t>Fine/Performing Arts = Drama, Theater, Chorus, Band, Art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Practical Art = computer classes, CTE courses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Physical Education = HOPE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Electives = anything beyond the required core classes, including foreign language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NOTE</a:t>
            </a:r>
            <a:r>
              <a:rPr lang="en-US" sz="2400" dirty="0" smtClean="0"/>
              <a:t>: 2 years of the same foreign languages are required for college admission. Some colleges require 3 years. Check with your college of choice.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80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Your Schedule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381500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Complete Your Plan:</a:t>
            </a:r>
          </a:p>
          <a:p>
            <a:r>
              <a:rPr lang="en-US" dirty="0" smtClean="0"/>
              <a:t>Add your credits; 24 is the minimum, but you will most likely have more</a:t>
            </a:r>
          </a:p>
          <a:p>
            <a:r>
              <a:rPr lang="en-US" dirty="0" smtClean="0"/>
              <a:t>Be mindful of electives – some are semester classes so only ½ credit.</a:t>
            </a:r>
          </a:p>
          <a:p>
            <a:r>
              <a:rPr lang="en-US" dirty="0" smtClean="0"/>
              <a:t>This is NOT actual registration – no worries about this being turned into high school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0845116"/>
              </p:ext>
            </p:extLst>
          </p:nvPr>
        </p:nvGraphicFramePr>
        <p:xfrm>
          <a:off x="5486400" y="1600200"/>
          <a:ext cx="643943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9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Areas of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Credit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Fine/Practical</a:t>
                      </a:r>
                      <a:r>
                        <a:rPr lang="en-US" baseline="0" dirty="0" smtClean="0"/>
                        <a:t> 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/ Personal Fitness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Online 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of your required classes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83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F69482-F756-4BF5-B5E4-9E809D60BF9E}"/>
              </a:ext>
            </a:extLst>
          </p:cNvPr>
          <p:cNvSpPr txBox="1"/>
          <p:nvPr/>
        </p:nvSpPr>
        <p:spPr>
          <a:xfrm>
            <a:off x="3352800" y="2597426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314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63A1E-2B1C-4134-8520-7DA135D94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Graduation Requirements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B9F7D69-7BF0-4C5E-92FC-0E5D84FF7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65265"/>
              </p:ext>
            </p:extLst>
          </p:nvPr>
        </p:nvGraphicFramePr>
        <p:xfrm>
          <a:off x="1139687" y="1634065"/>
          <a:ext cx="9945895" cy="4478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107">
                  <a:extLst>
                    <a:ext uri="{9D8B030D-6E8A-4147-A177-3AD203B41FA5}">
                      <a16:colId xmlns:a16="http://schemas.microsoft.com/office/drawing/2014/main" xmlns="" val="2743481932"/>
                    </a:ext>
                  </a:extLst>
                </a:gridCol>
                <a:gridCol w="3326894">
                  <a:extLst>
                    <a:ext uri="{9D8B030D-6E8A-4147-A177-3AD203B41FA5}">
                      <a16:colId xmlns:a16="http://schemas.microsoft.com/office/drawing/2014/main" xmlns="" val="143962236"/>
                    </a:ext>
                  </a:extLst>
                </a:gridCol>
                <a:gridCol w="3326894">
                  <a:extLst>
                    <a:ext uri="{9D8B030D-6E8A-4147-A177-3AD203B41FA5}">
                      <a16:colId xmlns:a16="http://schemas.microsoft.com/office/drawing/2014/main" xmlns="" val="3468300944"/>
                    </a:ext>
                  </a:extLst>
                </a:gridCol>
              </a:tblGrid>
              <a:tr h="447182">
                <a:tc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5237662"/>
                  </a:ext>
                </a:extLst>
              </a:tr>
              <a:tr h="44718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Eng </a:t>
                      </a:r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2, 3, 4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42878311"/>
                  </a:ext>
                </a:extLst>
              </a:tr>
              <a:tr h="44718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Science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Biology 1 </a:t>
                      </a:r>
                      <a:r>
                        <a:rPr lang="en-US" dirty="0"/>
                        <a:t>+2 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90109284"/>
                  </a:ext>
                </a:extLst>
              </a:tr>
              <a:tr h="57597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Alg</a:t>
                      </a:r>
                      <a:r>
                        <a:rPr lang="en-US" dirty="0"/>
                        <a:t> 1, Geometry, +2 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57956583"/>
                  </a:ext>
                </a:extLst>
              </a:tr>
              <a:tr h="77184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Social Studies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World Hist, US Hist, Govt/Econ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63454462"/>
                  </a:ext>
                </a:extLst>
              </a:tr>
              <a:tr h="44718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Fine/Practical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60052420"/>
                  </a:ext>
                </a:extLst>
              </a:tr>
              <a:tr h="44718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Health/Personal Fitness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3938152"/>
                  </a:ext>
                </a:extLst>
              </a:tr>
              <a:tr h="44718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Electives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9915999"/>
                  </a:ext>
                </a:extLst>
              </a:tr>
              <a:tr h="447182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5374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47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679C12-7CB7-44B0-94A5-F1E68FD9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Other Graduation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80BF41-9D76-4922-9C01-78978F718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97287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Students are required to take at least ONE online course.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Cumulative Grade Point Average (GPA) must be 2.0.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Test requirements: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Grade 10 ELA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Algebra 1 End-of-Course (EOC)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Students must participate in the EOC, which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constitutes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30% of the final class grade: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Biology 1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 History</a:t>
            </a:r>
          </a:p>
        </p:txBody>
      </p:sp>
    </p:spTree>
    <p:extLst>
      <p:ext uri="{BB962C8B-B14F-4D97-AF65-F5344CB8AC3E}">
        <p14:creationId xmlns:p14="http://schemas.microsoft.com/office/powerpoint/2010/main" val="209113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899" y="1410788"/>
            <a:ext cx="11226437" cy="5303519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smtClean="0"/>
              <a:t>24 credit Standard diploma</a:t>
            </a:r>
          </a:p>
          <a:p>
            <a:pPr lvl="1"/>
            <a:r>
              <a:rPr lang="en-US" sz="1900" dirty="0" smtClean="0"/>
              <a:t>Scholar</a:t>
            </a:r>
          </a:p>
          <a:p>
            <a:pPr lvl="1"/>
            <a:r>
              <a:rPr lang="en-US" sz="1900" dirty="0" smtClean="0"/>
              <a:t>Merit</a:t>
            </a:r>
          </a:p>
          <a:p>
            <a:r>
              <a:rPr lang="en-US" sz="2200" dirty="0" smtClean="0"/>
              <a:t>18 credit Academically Challenging Curriculum to Enhance Learning (ACCEL)</a:t>
            </a:r>
          </a:p>
          <a:p>
            <a:pPr lvl="1"/>
            <a:r>
              <a:rPr lang="en-US" sz="1900" dirty="0" smtClean="0"/>
              <a:t>3 elective credits instead of 8</a:t>
            </a:r>
          </a:p>
          <a:p>
            <a:pPr lvl="1"/>
            <a:r>
              <a:rPr lang="en-US" sz="1900" dirty="0" smtClean="0"/>
              <a:t>PE is not required</a:t>
            </a:r>
          </a:p>
          <a:p>
            <a:pPr lvl="1"/>
            <a:r>
              <a:rPr lang="en-US" sz="1900" dirty="0" smtClean="0"/>
              <a:t>Online course is not required</a:t>
            </a:r>
          </a:p>
          <a:p>
            <a:r>
              <a:rPr lang="en-US" sz="2200" dirty="0" smtClean="0"/>
              <a:t>Career and Technical Education (CTE) Pathway</a:t>
            </a:r>
          </a:p>
          <a:p>
            <a:pPr lvl="1"/>
            <a:r>
              <a:rPr lang="en-US" sz="1900" dirty="0" smtClean="0"/>
              <a:t>18 credits</a:t>
            </a:r>
          </a:p>
          <a:p>
            <a:pPr lvl="1"/>
            <a:r>
              <a:rPr lang="en-US" sz="1900" dirty="0" smtClean="0"/>
              <a:t>4 elective credits instead of 8: </a:t>
            </a:r>
          </a:p>
          <a:p>
            <a:pPr lvl="2"/>
            <a:r>
              <a:rPr lang="en-US" sz="1900" dirty="0" smtClean="0"/>
              <a:t>2 credits in CTE courses which result in program completion and industry certification</a:t>
            </a:r>
          </a:p>
          <a:p>
            <a:pPr lvl="2"/>
            <a:r>
              <a:rPr lang="en-US" sz="1900" dirty="0" smtClean="0"/>
              <a:t>2 credits in work-based learning programs or up to 2 elective credits, including financial literacy</a:t>
            </a:r>
          </a:p>
          <a:p>
            <a:pPr lvl="1"/>
            <a:r>
              <a:rPr lang="en-US" sz="1900" dirty="0" smtClean="0"/>
              <a:t>PE not required</a:t>
            </a:r>
          </a:p>
          <a:p>
            <a:pPr lvl="1"/>
            <a:r>
              <a:rPr lang="en-US" sz="1900" dirty="0" smtClean="0"/>
              <a:t>Fine/Performing Arts, Speech/Debate,OR Practical Arts elective not required</a:t>
            </a:r>
          </a:p>
          <a:p>
            <a:pPr lvl="1"/>
            <a:r>
              <a:rPr lang="en-US" sz="1900" dirty="0" smtClean="0"/>
              <a:t>Online course not required</a:t>
            </a:r>
          </a:p>
          <a:p>
            <a:r>
              <a:rPr lang="en-US" sz="2400" dirty="0" smtClean="0"/>
              <a:t>Advanced International Certificate </a:t>
            </a:r>
            <a:r>
              <a:rPr lang="en-US" sz="2400" smtClean="0"/>
              <a:t>of Education </a:t>
            </a:r>
            <a:r>
              <a:rPr lang="en-US" sz="2400" dirty="0" smtClean="0"/>
              <a:t>(AICE) curriculum: Cambridge program – </a:t>
            </a:r>
            <a:r>
              <a:rPr lang="en-US" sz="2100" dirty="0" smtClean="0"/>
              <a:t>Clearwater HS, Dixie Hollins HS, Tarpon Springs HS</a:t>
            </a:r>
          </a:p>
          <a:p>
            <a:r>
              <a:rPr lang="en-US" sz="2400" dirty="0" smtClean="0"/>
              <a:t>International Baccalaureate (IB) curriculum: </a:t>
            </a:r>
            <a:r>
              <a:rPr lang="en-US" sz="2100" dirty="0" smtClean="0"/>
              <a:t>Palm Harbor Univ HS, Largo HS, St. Pete HS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1573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Diploma Designations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4900" y="1319349"/>
            <a:ext cx="10920549" cy="5538651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*</a:t>
            </a:r>
            <a:r>
              <a:rPr lang="en-US" b="1" u="sng" dirty="0" smtClean="0"/>
              <a:t>Scholar Diploma</a:t>
            </a:r>
            <a:r>
              <a:rPr lang="en-US" dirty="0" smtClean="0"/>
              <a:t>: 24 credit standard diploma must include:</a:t>
            </a:r>
          </a:p>
          <a:p>
            <a:pPr>
              <a:lnSpc>
                <a:spcPct val="100000"/>
              </a:lnSpc>
            </a:pPr>
            <a:r>
              <a:rPr lang="en-US" sz="1600" dirty="0" smtClean="0"/>
              <a:t>Algebra 2 or equally rigorous course</a:t>
            </a:r>
          </a:p>
          <a:p>
            <a:pPr>
              <a:lnSpc>
                <a:spcPct val="100000"/>
              </a:lnSpc>
            </a:pPr>
            <a:r>
              <a:rPr lang="en-US" sz="1600" dirty="0" smtClean="0"/>
              <a:t>Statistics or equally rigorous math course</a:t>
            </a:r>
          </a:p>
          <a:p>
            <a:pPr>
              <a:lnSpc>
                <a:spcPct val="100000"/>
              </a:lnSpc>
            </a:pPr>
            <a:r>
              <a:rPr lang="en-US" sz="1600" dirty="0" smtClean="0"/>
              <a:t>Chemistry or Physics</a:t>
            </a:r>
          </a:p>
          <a:p>
            <a:pPr>
              <a:lnSpc>
                <a:spcPct val="100000"/>
              </a:lnSpc>
            </a:pPr>
            <a:r>
              <a:rPr lang="en-US" sz="1600" dirty="0" smtClean="0"/>
              <a:t>Additional Science course equally rigorous to Chemistry or Physics</a:t>
            </a:r>
          </a:p>
          <a:p>
            <a:pPr>
              <a:lnSpc>
                <a:spcPct val="100000"/>
              </a:lnSpc>
            </a:pPr>
            <a:r>
              <a:rPr lang="en-US" sz="1600" dirty="0" smtClean="0"/>
              <a:t>2 credits in the same World Language</a:t>
            </a:r>
          </a:p>
          <a:p>
            <a:pPr>
              <a:lnSpc>
                <a:spcPct val="100000"/>
              </a:lnSpc>
            </a:pPr>
            <a:r>
              <a:rPr lang="en-US" sz="1600" dirty="0" smtClean="0"/>
              <a:t>At least 1 credit in an AP, IB, AICE or a dual enrollment course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Pass Geometry EOC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Pass Biology 1 EOC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Pass US History </a:t>
            </a:r>
            <a:r>
              <a:rPr lang="en-US" sz="1600" dirty="0" smtClean="0"/>
              <a:t>EOC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b="1" u="sng" dirty="0" smtClean="0"/>
              <a:t>Merit Diploma</a:t>
            </a:r>
          </a:p>
          <a:p>
            <a:r>
              <a:rPr lang="en-US" sz="1600" dirty="0" smtClean="0"/>
              <a:t>Meet 24 credit standard diploma requirements</a:t>
            </a:r>
          </a:p>
          <a:p>
            <a:r>
              <a:rPr lang="en-US" sz="1600" dirty="0" smtClean="0"/>
              <a:t>Attain one or more industry certifications from the list established by DOE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982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52C53-1231-4ED1-BDA8-8706F885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Acceleration Program (CAP)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B1F321-744B-408F-A743-DA8FC082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Allows students to earn high school credit if the student passes ONE of the following tests without enrollment in the course: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Advanced Placement (AP)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College Level Examination Program (CLEP)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Statewide course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(EOC)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ourses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Biology I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 History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Algebra I</a:t>
            </a:r>
          </a:p>
        </p:txBody>
      </p:sp>
    </p:spTree>
    <p:extLst>
      <p:ext uri="{BB962C8B-B14F-4D97-AF65-F5344CB8AC3E}">
        <p14:creationId xmlns:p14="http://schemas.microsoft.com/office/powerpoint/2010/main" val="373564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F69482-F756-4BF5-B5E4-9E809D60BF9E}"/>
              </a:ext>
            </a:extLst>
          </p:cNvPr>
          <p:cNvSpPr txBox="1"/>
          <p:nvPr/>
        </p:nvSpPr>
        <p:spPr>
          <a:xfrm>
            <a:off x="3352800" y="2597426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8011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332411"/>
            <a:ext cx="10729292" cy="436299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Grades are by semesters, except EOC classes or credits earned in Middle School.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Courses that earn a full year grade: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Algebra 1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Algebra 2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Biology 1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1: Quarter 1 and Quarter 2 – students can earn 0.5 credit for each class.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Semester 2: Quarter 3 and Quarter 4 – students can earn 0.5 credit for each class.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Semester Grades: Final semester grades are reported on transcripts.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Semester grades are NOT averaged together for a year grade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8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423851"/>
            <a:ext cx="9982200" cy="50422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Cumulative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GPA must be 2.0 or higher.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receive credit for each class, you must earn a D (60-69) or higher.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Earning a D (60-69) will allow you to earn a credit, however too many D’s will bring down your overall GPA. Credit recovery may be needed for classes where a D is earned to improve overall GPA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student is taking English 9.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English 9: 1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semester = 80</a:t>
            </a:r>
          </a:p>
          <a:p>
            <a:pPr lvl="2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English 9: 2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semester =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 marL="914400" lvl="2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student pass the class?</a:t>
            </a:r>
          </a:p>
          <a:p>
            <a:pPr>
              <a:lnSpc>
                <a:spcPct val="12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4873beb7-5857-4685-be1f-d57550cc96cc"/>
    <ds:schemaRef ds:uri="http://purl.org/dc/dcmitype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1008</TotalTime>
  <Words>1282</Words>
  <Application>Microsoft Office PowerPoint</Application>
  <PresentationFormat>Widescreen</PresentationFormat>
  <Paragraphs>206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Euphemia</vt:lpstr>
      <vt:lpstr>Plantagenet Cherokee</vt:lpstr>
      <vt:lpstr>Wingdings</vt:lpstr>
      <vt:lpstr>Academic Literature 16x9</vt:lpstr>
      <vt:lpstr>High School Orientation</vt:lpstr>
      <vt:lpstr>Graduation Requirements</vt:lpstr>
      <vt:lpstr>Other Graduation Requirements</vt:lpstr>
      <vt:lpstr>Diploma Options</vt:lpstr>
      <vt:lpstr>Special Diploma Designations</vt:lpstr>
      <vt:lpstr>Credit Acceleration Program (CAP)</vt:lpstr>
      <vt:lpstr>PowerPoint Presentation</vt:lpstr>
      <vt:lpstr>Grades</vt:lpstr>
      <vt:lpstr>Grades</vt:lpstr>
      <vt:lpstr>Grading Scale</vt:lpstr>
      <vt:lpstr>GPA example</vt:lpstr>
      <vt:lpstr>Standardized Tests</vt:lpstr>
      <vt:lpstr>Post Graduate Pathways</vt:lpstr>
      <vt:lpstr>Tips</vt:lpstr>
      <vt:lpstr>PowerPoint Presentation</vt:lpstr>
      <vt:lpstr>Mock Course selection plan</vt:lpstr>
      <vt:lpstr>Course Categories</vt:lpstr>
      <vt:lpstr>About Your Schedule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Orientation</dc:title>
  <dc:creator>Kylee Schafer</dc:creator>
  <cp:lastModifiedBy>Thomas Kougogazos</cp:lastModifiedBy>
  <cp:revision>67</cp:revision>
  <cp:lastPrinted>2019-05-08T17:43:03Z</cp:lastPrinted>
  <dcterms:created xsi:type="dcterms:W3CDTF">2018-02-09T17:41:27Z</dcterms:created>
  <dcterms:modified xsi:type="dcterms:W3CDTF">2021-10-12T13:18:22Z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